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70" r:id="rId4"/>
    <p:sldId id="265" r:id="rId5"/>
    <p:sldId id="258" r:id="rId6"/>
    <p:sldId id="259" r:id="rId7"/>
    <p:sldId id="260" r:id="rId8"/>
    <p:sldId id="261" r:id="rId9"/>
    <p:sldId id="267" r:id="rId10"/>
    <p:sldId id="266" r:id="rId11"/>
    <p:sldId id="262" r:id="rId12"/>
    <p:sldId id="263" r:id="rId13"/>
    <p:sldId id="264" r:id="rId14"/>
    <p:sldId id="268" r:id="rId15"/>
    <p:sldId id="269" r:id="rId16"/>
    <p:sldId id="271" r:id="rId17"/>
    <p:sldId id="272" r:id="rId18"/>
    <p:sldId id="273" r:id="rId19"/>
    <p:sldId id="274" r:id="rId20"/>
  </p:sldIdLst>
  <p:sldSz cx="12192000" cy="6858000"/>
  <p:notesSz cx="6858000" cy="9144000"/>
  <p:defaultTex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4B6E58B-4FA1-EF13-F62F-F74449F0FEB0}"/>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ar-EG"/>
          </a:p>
        </p:txBody>
      </p:sp>
      <p:sp>
        <p:nvSpPr>
          <p:cNvPr id="3" name="عنوان فرعي 2">
            <a:extLst>
              <a:ext uri="{FF2B5EF4-FFF2-40B4-BE49-F238E27FC236}">
                <a16:creationId xmlns:a16="http://schemas.microsoft.com/office/drawing/2014/main" id="{345BF27A-D9CE-352A-5172-4D840B71A4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ar-EG"/>
          </a:p>
        </p:txBody>
      </p:sp>
      <p:sp>
        <p:nvSpPr>
          <p:cNvPr id="4" name="عنصر نائب للتاريخ 3">
            <a:extLst>
              <a:ext uri="{FF2B5EF4-FFF2-40B4-BE49-F238E27FC236}">
                <a16:creationId xmlns:a16="http://schemas.microsoft.com/office/drawing/2014/main" id="{2847DDD0-BD24-F060-AECE-38F07CD92461}"/>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5" name="عنصر نائب للتذييل 4">
            <a:extLst>
              <a:ext uri="{FF2B5EF4-FFF2-40B4-BE49-F238E27FC236}">
                <a16:creationId xmlns:a16="http://schemas.microsoft.com/office/drawing/2014/main" id="{E9BBC382-A1B0-AE59-94D5-D45C405B7CA3}"/>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46874172-4D8A-C362-9C91-B1BA8D1CA941}"/>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2085742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EB4A4E5-F907-FCF4-B374-E9754C8F8086}"/>
              </a:ext>
            </a:extLst>
          </p:cNvPr>
          <p:cNvSpPr>
            <a:spLocks noGrp="1"/>
          </p:cNvSpPr>
          <p:nvPr>
            <p:ph type="title"/>
          </p:nvPr>
        </p:nvSpPr>
        <p:spPr/>
        <p:txBody>
          <a:bodyPr/>
          <a:lstStyle/>
          <a:p>
            <a:r>
              <a:rPr lang="ar-SA"/>
              <a:t>انقر لتحرير نمط عنوان الشكل الرئيسي</a:t>
            </a:r>
            <a:endParaRPr lang="ar-EG"/>
          </a:p>
        </p:txBody>
      </p:sp>
      <p:sp>
        <p:nvSpPr>
          <p:cNvPr id="3" name="عنصر نائب للمحتوى 2">
            <a:extLst>
              <a:ext uri="{FF2B5EF4-FFF2-40B4-BE49-F238E27FC236}">
                <a16:creationId xmlns:a16="http://schemas.microsoft.com/office/drawing/2014/main" id="{CD7A4781-95F0-3E2E-C675-0AECD78A0EB9}"/>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4" name="عنصر نائب للتاريخ 3">
            <a:extLst>
              <a:ext uri="{FF2B5EF4-FFF2-40B4-BE49-F238E27FC236}">
                <a16:creationId xmlns:a16="http://schemas.microsoft.com/office/drawing/2014/main" id="{8757BA15-00DF-CD6C-E431-E0B108BC0F06}"/>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5" name="عنصر نائب للتذييل 4">
            <a:extLst>
              <a:ext uri="{FF2B5EF4-FFF2-40B4-BE49-F238E27FC236}">
                <a16:creationId xmlns:a16="http://schemas.microsoft.com/office/drawing/2014/main" id="{A1AE5F65-8323-6637-D5BE-FC223DDA0C03}"/>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058D857E-6CDE-45F5-CC35-1C28BB115723}"/>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2683248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A144CE5-89CB-7F6B-144B-B74C3EF40CAA}"/>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ar-EG"/>
          </a:p>
        </p:txBody>
      </p:sp>
      <p:sp>
        <p:nvSpPr>
          <p:cNvPr id="3" name="عنصر نائب للنص 2">
            <a:extLst>
              <a:ext uri="{FF2B5EF4-FFF2-40B4-BE49-F238E27FC236}">
                <a16:creationId xmlns:a16="http://schemas.microsoft.com/office/drawing/2014/main" id="{E2030053-E0C2-7458-06F9-7A61697A57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E3466AC7-9FB9-AE3A-98DC-298BC7541B7F}"/>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5" name="عنصر نائب للتذييل 4">
            <a:extLst>
              <a:ext uri="{FF2B5EF4-FFF2-40B4-BE49-F238E27FC236}">
                <a16:creationId xmlns:a16="http://schemas.microsoft.com/office/drawing/2014/main" id="{A070E77A-35E5-2AE1-518C-9F634DB73692}"/>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145A400C-98D7-2C90-5514-55DA315FC455}"/>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2669605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8F835C9-FCB6-DF0B-90F8-0E89A659BB95}"/>
              </a:ext>
            </a:extLst>
          </p:cNvPr>
          <p:cNvSpPr>
            <a:spLocks noGrp="1"/>
          </p:cNvSpPr>
          <p:nvPr>
            <p:ph type="title"/>
          </p:nvPr>
        </p:nvSpPr>
        <p:spPr/>
        <p:txBody>
          <a:bodyPr/>
          <a:lstStyle/>
          <a:p>
            <a:r>
              <a:rPr lang="ar-SA"/>
              <a:t>انقر لتحرير نمط عنوان الشكل الرئيسي</a:t>
            </a:r>
            <a:endParaRPr lang="ar-EG"/>
          </a:p>
        </p:txBody>
      </p:sp>
      <p:sp>
        <p:nvSpPr>
          <p:cNvPr id="3" name="عنصر نائب للمحتوى 2">
            <a:extLst>
              <a:ext uri="{FF2B5EF4-FFF2-40B4-BE49-F238E27FC236}">
                <a16:creationId xmlns:a16="http://schemas.microsoft.com/office/drawing/2014/main" id="{911F2FC2-B972-52C6-AB49-D41386C8E315}"/>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4" name="عنصر نائب للمحتوى 3">
            <a:extLst>
              <a:ext uri="{FF2B5EF4-FFF2-40B4-BE49-F238E27FC236}">
                <a16:creationId xmlns:a16="http://schemas.microsoft.com/office/drawing/2014/main" id="{F5C7625C-F809-3958-AB63-7949DE69912C}"/>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5" name="عنصر نائب للتاريخ 4">
            <a:extLst>
              <a:ext uri="{FF2B5EF4-FFF2-40B4-BE49-F238E27FC236}">
                <a16:creationId xmlns:a16="http://schemas.microsoft.com/office/drawing/2014/main" id="{1DAEA196-1CED-163A-AEED-8BCD1A0DA5B3}"/>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6" name="عنصر نائب للتذييل 5">
            <a:extLst>
              <a:ext uri="{FF2B5EF4-FFF2-40B4-BE49-F238E27FC236}">
                <a16:creationId xmlns:a16="http://schemas.microsoft.com/office/drawing/2014/main" id="{96B289CC-AF73-75E2-BD21-3597BBFE0C7B}"/>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0F1DD5DE-C214-D474-E46D-F4C153A606C4}"/>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957922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37293BC-62D0-8992-74D0-7BDFC0B8DBE1}"/>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ar-EG"/>
          </a:p>
        </p:txBody>
      </p:sp>
      <p:sp>
        <p:nvSpPr>
          <p:cNvPr id="3" name="عنصر نائب للنص 2">
            <a:extLst>
              <a:ext uri="{FF2B5EF4-FFF2-40B4-BE49-F238E27FC236}">
                <a16:creationId xmlns:a16="http://schemas.microsoft.com/office/drawing/2014/main" id="{56FDEE03-A2CA-1EC5-F274-24507757BC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C7E6A4E1-F6AA-30C6-0D71-841A9B9A537C}"/>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5" name="عنصر نائب للنص 4">
            <a:extLst>
              <a:ext uri="{FF2B5EF4-FFF2-40B4-BE49-F238E27FC236}">
                <a16:creationId xmlns:a16="http://schemas.microsoft.com/office/drawing/2014/main" id="{E5865231-EFE4-2BDD-2919-F3CA6DCA3F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7FF8607A-5CA7-6A99-A318-9B2BDF8C5459}"/>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7" name="عنصر نائب للتاريخ 6">
            <a:extLst>
              <a:ext uri="{FF2B5EF4-FFF2-40B4-BE49-F238E27FC236}">
                <a16:creationId xmlns:a16="http://schemas.microsoft.com/office/drawing/2014/main" id="{D7A9991B-E06D-E78C-F0C6-BCAED0489979}"/>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8" name="عنصر نائب للتذييل 7">
            <a:extLst>
              <a:ext uri="{FF2B5EF4-FFF2-40B4-BE49-F238E27FC236}">
                <a16:creationId xmlns:a16="http://schemas.microsoft.com/office/drawing/2014/main" id="{231556A8-40BB-6881-9145-14FB5C65854E}"/>
              </a:ext>
            </a:extLst>
          </p:cNvPr>
          <p:cNvSpPr>
            <a:spLocks noGrp="1"/>
          </p:cNvSpPr>
          <p:nvPr>
            <p:ph type="ftr" sz="quarter" idx="11"/>
          </p:nvPr>
        </p:nvSpPr>
        <p:spPr/>
        <p:txBody>
          <a:bodyPr/>
          <a:lstStyle/>
          <a:p>
            <a:endParaRPr lang="ar-EG"/>
          </a:p>
        </p:txBody>
      </p:sp>
      <p:sp>
        <p:nvSpPr>
          <p:cNvPr id="9" name="عنصر نائب لرقم الشريحة 8">
            <a:extLst>
              <a:ext uri="{FF2B5EF4-FFF2-40B4-BE49-F238E27FC236}">
                <a16:creationId xmlns:a16="http://schemas.microsoft.com/office/drawing/2014/main" id="{856417A6-E0F1-E26A-034C-844C3553BFCF}"/>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3297630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9BAD184-6927-4B10-C676-A11FB5BEF90C}"/>
              </a:ext>
            </a:extLst>
          </p:cNvPr>
          <p:cNvSpPr>
            <a:spLocks noGrp="1"/>
          </p:cNvSpPr>
          <p:nvPr>
            <p:ph type="title"/>
          </p:nvPr>
        </p:nvSpPr>
        <p:spPr/>
        <p:txBody>
          <a:bodyPr/>
          <a:lstStyle/>
          <a:p>
            <a:r>
              <a:rPr lang="ar-SA"/>
              <a:t>انقر لتحرير نمط عنوان الشكل الرئيسي</a:t>
            </a:r>
            <a:endParaRPr lang="ar-EG"/>
          </a:p>
        </p:txBody>
      </p:sp>
      <p:sp>
        <p:nvSpPr>
          <p:cNvPr id="3" name="عنصر نائب للتاريخ 2">
            <a:extLst>
              <a:ext uri="{FF2B5EF4-FFF2-40B4-BE49-F238E27FC236}">
                <a16:creationId xmlns:a16="http://schemas.microsoft.com/office/drawing/2014/main" id="{0674642D-591F-3A16-9991-AB02B9DAEE50}"/>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4" name="عنصر نائب للتذييل 3">
            <a:extLst>
              <a:ext uri="{FF2B5EF4-FFF2-40B4-BE49-F238E27FC236}">
                <a16:creationId xmlns:a16="http://schemas.microsoft.com/office/drawing/2014/main" id="{0CE5E13D-6C03-3944-B530-E82F46F63526}"/>
              </a:ext>
            </a:extLst>
          </p:cNvPr>
          <p:cNvSpPr>
            <a:spLocks noGrp="1"/>
          </p:cNvSpPr>
          <p:nvPr>
            <p:ph type="ftr" sz="quarter" idx="11"/>
          </p:nvPr>
        </p:nvSpPr>
        <p:spPr/>
        <p:txBody>
          <a:bodyPr/>
          <a:lstStyle/>
          <a:p>
            <a:endParaRPr lang="ar-EG"/>
          </a:p>
        </p:txBody>
      </p:sp>
      <p:sp>
        <p:nvSpPr>
          <p:cNvPr id="5" name="عنصر نائب لرقم الشريحة 4">
            <a:extLst>
              <a:ext uri="{FF2B5EF4-FFF2-40B4-BE49-F238E27FC236}">
                <a16:creationId xmlns:a16="http://schemas.microsoft.com/office/drawing/2014/main" id="{5D6434AE-5A0E-E144-C92C-AB07B1467A30}"/>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942924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6CE181A8-0B72-2137-9C90-E1DEB40C782D}"/>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3" name="عنصر نائب للتذييل 2">
            <a:extLst>
              <a:ext uri="{FF2B5EF4-FFF2-40B4-BE49-F238E27FC236}">
                <a16:creationId xmlns:a16="http://schemas.microsoft.com/office/drawing/2014/main" id="{47A70516-7258-7DD7-5BA6-AD1DBC81BED0}"/>
              </a:ext>
            </a:extLst>
          </p:cNvPr>
          <p:cNvSpPr>
            <a:spLocks noGrp="1"/>
          </p:cNvSpPr>
          <p:nvPr>
            <p:ph type="ftr" sz="quarter" idx="11"/>
          </p:nvPr>
        </p:nvSpPr>
        <p:spPr/>
        <p:txBody>
          <a:bodyPr/>
          <a:lstStyle/>
          <a:p>
            <a:endParaRPr lang="ar-EG"/>
          </a:p>
        </p:txBody>
      </p:sp>
      <p:sp>
        <p:nvSpPr>
          <p:cNvPr id="4" name="عنصر نائب لرقم الشريحة 3">
            <a:extLst>
              <a:ext uri="{FF2B5EF4-FFF2-40B4-BE49-F238E27FC236}">
                <a16:creationId xmlns:a16="http://schemas.microsoft.com/office/drawing/2014/main" id="{334BF7C6-4208-F180-0777-D80588CC965B}"/>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60365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246255E-A0D9-1A66-51FE-74355FCBAF57}"/>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ar-EG"/>
          </a:p>
        </p:txBody>
      </p:sp>
      <p:sp>
        <p:nvSpPr>
          <p:cNvPr id="3" name="عنصر نائب للمحتوى 2">
            <a:extLst>
              <a:ext uri="{FF2B5EF4-FFF2-40B4-BE49-F238E27FC236}">
                <a16:creationId xmlns:a16="http://schemas.microsoft.com/office/drawing/2014/main" id="{1CAABC63-F9D6-64BF-EDF7-B4EACFD931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4" name="عنصر نائب للنص 3">
            <a:extLst>
              <a:ext uri="{FF2B5EF4-FFF2-40B4-BE49-F238E27FC236}">
                <a16:creationId xmlns:a16="http://schemas.microsoft.com/office/drawing/2014/main" id="{5AC6E07A-AB92-25C4-696C-2AA3B1F8FC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B97EEC76-C3E4-DC42-14FA-2DD13A6F0BE0}"/>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6" name="عنصر نائب للتذييل 5">
            <a:extLst>
              <a:ext uri="{FF2B5EF4-FFF2-40B4-BE49-F238E27FC236}">
                <a16:creationId xmlns:a16="http://schemas.microsoft.com/office/drawing/2014/main" id="{1523A832-A7D1-12E7-B748-2B95403ADF22}"/>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2F57DAEC-BE76-23A3-E98F-EEBEF377B10B}"/>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3189890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B24B791-BB98-CA23-D305-A64F314BF516}"/>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ar-EG"/>
          </a:p>
        </p:txBody>
      </p:sp>
      <p:sp>
        <p:nvSpPr>
          <p:cNvPr id="3" name="عنصر نائب للصورة 2">
            <a:extLst>
              <a:ext uri="{FF2B5EF4-FFF2-40B4-BE49-F238E27FC236}">
                <a16:creationId xmlns:a16="http://schemas.microsoft.com/office/drawing/2014/main" id="{A6D1BA59-75B9-3E5F-2D19-37667353BC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عنصر نائب للنص 3">
            <a:extLst>
              <a:ext uri="{FF2B5EF4-FFF2-40B4-BE49-F238E27FC236}">
                <a16:creationId xmlns:a16="http://schemas.microsoft.com/office/drawing/2014/main" id="{0FA5D65B-10DD-D30A-E2EA-7ECDF44647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6E47DD3C-CAFF-91F7-87FF-E069A808912F}"/>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6" name="عنصر نائب للتذييل 5">
            <a:extLst>
              <a:ext uri="{FF2B5EF4-FFF2-40B4-BE49-F238E27FC236}">
                <a16:creationId xmlns:a16="http://schemas.microsoft.com/office/drawing/2014/main" id="{0010524D-225C-8CFD-9E51-873A7187DE14}"/>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54F8A591-B1BD-9E95-8932-AC459BF1A1DD}"/>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2605332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120A75D-9CF7-C980-78B3-BFF8D6AC5DBF}"/>
              </a:ext>
            </a:extLst>
          </p:cNvPr>
          <p:cNvSpPr>
            <a:spLocks noGrp="1"/>
          </p:cNvSpPr>
          <p:nvPr>
            <p:ph type="title"/>
          </p:nvPr>
        </p:nvSpPr>
        <p:spPr/>
        <p:txBody>
          <a:bodyPr/>
          <a:lstStyle/>
          <a:p>
            <a:r>
              <a:rPr lang="ar-SA"/>
              <a:t>انقر لتحرير نمط عنوان الشكل الرئيسي</a:t>
            </a:r>
            <a:endParaRPr lang="ar-EG"/>
          </a:p>
        </p:txBody>
      </p:sp>
      <p:sp>
        <p:nvSpPr>
          <p:cNvPr id="3" name="عنصر نائب للعنوان العمودي 2">
            <a:extLst>
              <a:ext uri="{FF2B5EF4-FFF2-40B4-BE49-F238E27FC236}">
                <a16:creationId xmlns:a16="http://schemas.microsoft.com/office/drawing/2014/main" id="{435F986A-4215-BEBD-B4F0-57715E9EEC81}"/>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4" name="عنصر نائب للتاريخ 3">
            <a:extLst>
              <a:ext uri="{FF2B5EF4-FFF2-40B4-BE49-F238E27FC236}">
                <a16:creationId xmlns:a16="http://schemas.microsoft.com/office/drawing/2014/main" id="{15BCF447-4AFF-0357-1826-1115B6B50DE0}"/>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5" name="عنصر نائب للتذييل 4">
            <a:extLst>
              <a:ext uri="{FF2B5EF4-FFF2-40B4-BE49-F238E27FC236}">
                <a16:creationId xmlns:a16="http://schemas.microsoft.com/office/drawing/2014/main" id="{0783A28D-C997-93A7-F746-68FB9640E4DC}"/>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E3E5C7FB-B83C-D293-0922-CD1F218AE353}"/>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645004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A9C41E8F-6AB1-3C30-9821-1B089FCC3B37}"/>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ar-EG"/>
          </a:p>
        </p:txBody>
      </p:sp>
      <p:sp>
        <p:nvSpPr>
          <p:cNvPr id="3" name="عنصر نائب للعنوان العمودي 2">
            <a:extLst>
              <a:ext uri="{FF2B5EF4-FFF2-40B4-BE49-F238E27FC236}">
                <a16:creationId xmlns:a16="http://schemas.microsoft.com/office/drawing/2014/main" id="{6840120E-29F9-2984-D8BE-9D4006AC9D93}"/>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4" name="عنصر نائب للتاريخ 3">
            <a:extLst>
              <a:ext uri="{FF2B5EF4-FFF2-40B4-BE49-F238E27FC236}">
                <a16:creationId xmlns:a16="http://schemas.microsoft.com/office/drawing/2014/main" id="{6084AD6D-F5A2-9B14-8109-1386F5F85855}"/>
              </a:ext>
            </a:extLst>
          </p:cNvPr>
          <p:cNvSpPr>
            <a:spLocks noGrp="1"/>
          </p:cNvSpPr>
          <p:nvPr>
            <p:ph type="dt" sz="half" idx="10"/>
          </p:nvPr>
        </p:nvSpPr>
        <p:spPr/>
        <p:txBody>
          <a:bodyPr/>
          <a:lstStyle/>
          <a:p>
            <a:fld id="{900D49CC-1E12-AC49-A5EA-EC8C637CD41B}" type="datetimeFigureOut">
              <a:rPr lang="ar-EG" smtClean="0"/>
              <a:t>23/02/1444</a:t>
            </a:fld>
            <a:endParaRPr lang="ar-EG"/>
          </a:p>
        </p:txBody>
      </p:sp>
      <p:sp>
        <p:nvSpPr>
          <p:cNvPr id="5" name="عنصر نائب للتذييل 4">
            <a:extLst>
              <a:ext uri="{FF2B5EF4-FFF2-40B4-BE49-F238E27FC236}">
                <a16:creationId xmlns:a16="http://schemas.microsoft.com/office/drawing/2014/main" id="{C1FC15C5-A632-1241-9B66-DE68D3D8531C}"/>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3836FBF4-FCF4-2FE6-CCB9-DB5D1550DAA5}"/>
              </a:ext>
            </a:extLst>
          </p:cNvPr>
          <p:cNvSpPr>
            <a:spLocks noGrp="1"/>
          </p:cNvSpPr>
          <p:nvPr>
            <p:ph type="sldNum" sz="quarter" idx="12"/>
          </p:nvPr>
        </p:nvSpPr>
        <p:spPr/>
        <p:txBody>
          <a:bodyPr/>
          <a:lstStyle/>
          <a:p>
            <a:fld id="{29637A1C-3AED-9847-94DB-76933A6E12DC}" type="slidenum">
              <a:rPr lang="ar-EG" smtClean="0"/>
              <a:t>‹#›</a:t>
            </a:fld>
            <a:endParaRPr lang="ar-EG"/>
          </a:p>
        </p:txBody>
      </p:sp>
    </p:spTree>
    <p:extLst>
      <p:ext uri="{BB962C8B-B14F-4D97-AF65-F5344CB8AC3E}">
        <p14:creationId xmlns:p14="http://schemas.microsoft.com/office/powerpoint/2010/main" val="2885964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C0EF1D6D-7F27-5B83-C0E9-0184A08DD422}"/>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endParaRPr lang="ar-EG"/>
          </a:p>
        </p:txBody>
      </p:sp>
      <p:sp>
        <p:nvSpPr>
          <p:cNvPr id="3" name="عنصر نائب للنص 2">
            <a:extLst>
              <a:ext uri="{FF2B5EF4-FFF2-40B4-BE49-F238E27FC236}">
                <a16:creationId xmlns:a16="http://schemas.microsoft.com/office/drawing/2014/main" id="{24E4D27B-2148-B2AA-A724-D507F22562AD}"/>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4" name="عنصر نائب للتاريخ 3">
            <a:extLst>
              <a:ext uri="{FF2B5EF4-FFF2-40B4-BE49-F238E27FC236}">
                <a16:creationId xmlns:a16="http://schemas.microsoft.com/office/drawing/2014/main" id="{D2160560-8D59-E273-2EEC-FB7C7567CE54}"/>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00D49CC-1E12-AC49-A5EA-EC8C637CD41B}" type="datetimeFigureOut">
              <a:rPr lang="ar-EG" smtClean="0"/>
              <a:t>23/02/1444</a:t>
            </a:fld>
            <a:endParaRPr lang="ar-EG"/>
          </a:p>
        </p:txBody>
      </p:sp>
      <p:sp>
        <p:nvSpPr>
          <p:cNvPr id="5" name="عنصر نائب للتذييل 4">
            <a:extLst>
              <a:ext uri="{FF2B5EF4-FFF2-40B4-BE49-F238E27FC236}">
                <a16:creationId xmlns:a16="http://schemas.microsoft.com/office/drawing/2014/main" id="{17C1BF6F-9D0F-EDF9-CDA2-20739D9A2C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EG"/>
          </a:p>
        </p:txBody>
      </p:sp>
      <p:sp>
        <p:nvSpPr>
          <p:cNvPr id="6" name="عنصر نائب لرقم الشريحة 5">
            <a:extLst>
              <a:ext uri="{FF2B5EF4-FFF2-40B4-BE49-F238E27FC236}">
                <a16:creationId xmlns:a16="http://schemas.microsoft.com/office/drawing/2014/main" id="{5F3496CE-54D5-117A-F871-E6F7B343A029}"/>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29637A1C-3AED-9847-94DB-76933A6E12DC}" type="slidenum">
              <a:rPr lang="ar-EG" smtClean="0"/>
              <a:t>‹#›</a:t>
            </a:fld>
            <a:endParaRPr lang="ar-EG"/>
          </a:p>
        </p:txBody>
      </p:sp>
    </p:spTree>
    <p:extLst>
      <p:ext uri="{BB962C8B-B14F-4D97-AF65-F5344CB8AC3E}">
        <p14:creationId xmlns:p14="http://schemas.microsoft.com/office/powerpoint/2010/main" val="28073331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7738105-C58B-4FAC-A957-C1FF0F5DF9C8}"/>
              </a:ext>
            </a:extLst>
          </p:cNvPr>
          <p:cNvSpPr>
            <a:spLocks noGrp="1"/>
          </p:cNvSpPr>
          <p:nvPr>
            <p:ph type="ctrTitle"/>
          </p:nvPr>
        </p:nvSpPr>
        <p:spPr>
          <a:xfrm>
            <a:off x="2768757" y="1972916"/>
            <a:ext cx="7136059" cy="387627"/>
          </a:xfrm>
        </p:spPr>
        <p:txBody>
          <a:bodyPr>
            <a:normAutofit fontScale="90000"/>
          </a:bodyPr>
          <a:lstStyle/>
          <a:p>
            <a:r>
              <a:rPr lang="ar-EG" b="1" dirty="0"/>
              <a:t>مرض الكوليرا </a:t>
            </a:r>
          </a:p>
        </p:txBody>
      </p:sp>
      <p:sp>
        <p:nvSpPr>
          <p:cNvPr id="3" name="عنوان فرعي 2">
            <a:extLst>
              <a:ext uri="{FF2B5EF4-FFF2-40B4-BE49-F238E27FC236}">
                <a16:creationId xmlns:a16="http://schemas.microsoft.com/office/drawing/2014/main" id="{43A5B924-5978-2E2D-FBA8-D7F737105955}"/>
              </a:ext>
            </a:extLst>
          </p:cNvPr>
          <p:cNvSpPr>
            <a:spLocks noGrp="1"/>
          </p:cNvSpPr>
          <p:nvPr>
            <p:ph type="subTitle" idx="1"/>
          </p:nvPr>
        </p:nvSpPr>
        <p:spPr>
          <a:xfrm>
            <a:off x="77733" y="4844429"/>
            <a:ext cx="3373388" cy="895420"/>
          </a:xfrm>
        </p:spPr>
        <p:txBody>
          <a:bodyPr/>
          <a:lstStyle/>
          <a:p>
            <a:r>
              <a:rPr lang="ar-EG" b="1"/>
              <a:t>ملف بحثي</a:t>
            </a:r>
          </a:p>
          <a:p>
            <a:r>
              <a:rPr lang="ar-EG" b="1"/>
              <a:t>إعداد: فريق سلام التطوعي</a:t>
            </a:r>
          </a:p>
        </p:txBody>
      </p:sp>
      <p:pic>
        <p:nvPicPr>
          <p:cNvPr id="4" name="صورة 4">
            <a:extLst>
              <a:ext uri="{FF2B5EF4-FFF2-40B4-BE49-F238E27FC236}">
                <a16:creationId xmlns:a16="http://schemas.microsoft.com/office/drawing/2014/main" id="{CBD89871-CAB6-F132-F369-13599D605B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65" y="0"/>
            <a:ext cx="1655762" cy="1655762"/>
          </a:xfrm>
          <a:prstGeom prst="rect">
            <a:avLst/>
          </a:prstGeom>
        </p:spPr>
      </p:pic>
      <p:pic>
        <p:nvPicPr>
          <p:cNvPr id="5" name="صورة 5">
            <a:extLst>
              <a:ext uri="{FF2B5EF4-FFF2-40B4-BE49-F238E27FC236}">
                <a16:creationId xmlns:a16="http://schemas.microsoft.com/office/drawing/2014/main" id="{D6EBABC0-3B5D-24ED-B45D-CF9DF45AFC8F}"/>
              </a:ext>
            </a:extLst>
          </p:cNvPr>
          <p:cNvPicPr>
            <a:picLocks noChangeAspect="1"/>
          </p:cNvPicPr>
          <p:nvPr/>
        </p:nvPicPr>
        <p:blipFill rotWithShape="1">
          <a:blip r:embed="rId3">
            <a:extLst>
              <a:ext uri="{28A0092B-C50C-407E-A947-70E740481C1C}">
                <a14:useLocalDpi xmlns:a14="http://schemas.microsoft.com/office/drawing/2010/main" val="0"/>
              </a:ext>
            </a:extLst>
          </a:blip>
          <a:srcRect l="9662" t="1" r="14251" b="-8607"/>
          <a:stretch/>
        </p:blipFill>
        <p:spPr>
          <a:xfrm>
            <a:off x="3709721" y="5962580"/>
            <a:ext cx="5254130" cy="895420"/>
          </a:xfrm>
          <a:prstGeom prst="rect">
            <a:avLst/>
          </a:prstGeom>
        </p:spPr>
      </p:pic>
    </p:spTree>
    <p:extLst>
      <p:ext uri="{BB962C8B-B14F-4D97-AF65-F5344CB8AC3E}">
        <p14:creationId xmlns:p14="http://schemas.microsoft.com/office/powerpoint/2010/main" val="2372638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1630C34-8641-0D97-6DCD-838F88D0DA63}"/>
              </a:ext>
            </a:extLst>
          </p:cNvPr>
          <p:cNvSpPr>
            <a:spLocks noGrp="1"/>
          </p:cNvSpPr>
          <p:nvPr>
            <p:ph type="title"/>
          </p:nvPr>
        </p:nvSpPr>
        <p:spPr>
          <a:xfrm>
            <a:off x="2025334" y="348894"/>
            <a:ext cx="8141331" cy="664285"/>
          </a:xfrm>
        </p:spPr>
        <p:txBody>
          <a:bodyPr>
            <a:normAutofit fontScale="90000"/>
          </a:bodyPr>
          <a:lstStyle/>
          <a:p>
            <a:pPr algn="ctr"/>
            <a:r>
              <a:rPr lang="ar-EG" b="1" dirty="0">
                <a:solidFill>
                  <a:srgbClr val="FF0000"/>
                </a:solidFill>
              </a:rPr>
              <a:t>مرض الكوليرا</a:t>
            </a:r>
          </a:p>
        </p:txBody>
      </p:sp>
      <p:sp>
        <p:nvSpPr>
          <p:cNvPr id="3" name="عنصر نائب للمحتوى 2">
            <a:extLst>
              <a:ext uri="{FF2B5EF4-FFF2-40B4-BE49-F238E27FC236}">
                <a16:creationId xmlns:a16="http://schemas.microsoft.com/office/drawing/2014/main" id="{F4BDDBFE-B6D8-9D16-09D9-86E760DB75D3}"/>
              </a:ext>
            </a:extLst>
          </p:cNvPr>
          <p:cNvSpPr>
            <a:spLocks noGrp="1"/>
          </p:cNvSpPr>
          <p:nvPr>
            <p:ph idx="1"/>
          </p:nvPr>
        </p:nvSpPr>
        <p:spPr>
          <a:xfrm>
            <a:off x="8785480" y="1825625"/>
            <a:ext cx="2568319" cy="4351338"/>
          </a:xfrm>
        </p:spPr>
        <p:txBody>
          <a:bodyPr>
            <a:normAutofit fontScale="62500" lnSpcReduction="20000"/>
          </a:bodyPr>
          <a:lstStyle/>
          <a:p>
            <a:pPr marL="0" indent="0">
              <a:buNone/>
            </a:pPr>
            <a:r>
              <a:rPr lang="ar-EG" b="1" dirty="0"/>
              <a:t>محتويات الملف:</a:t>
            </a:r>
          </a:p>
          <a:p>
            <a:pPr marL="0" indent="0">
              <a:buNone/>
            </a:pPr>
            <a:r>
              <a:rPr lang="ar-EG" b="1" dirty="0" err="1"/>
              <a:t>ماهو</a:t>
            </a:r>
            <a:r>
              <a:rPr lang="ar-EG" b="1" dirty="0"/>
              <a:t> مرض الكوليرا</a:t>
            </a:r>
          </a:p>
          <a:p>
            <a:pPr marL="0" indent="0">
              <a:buNone/>
            </a:pPr>
            <a:r>
              <a:rPr lang="ar-EG" b="1" dirty="0"/>
              <a:t>تاريخ </a:t>
            </a:r>
            <a:r>
              <a:rPr lang="ar-EG" b="1" dirty="0" err="1"/>
              <a:t>إنتشاره</a:t>
            </a:r>
            <a:endParaRPr lang="ar-EG" b="1" dirty="0"/>
          </a:p>
          <a:p>
            <a:pPr marL="0" indent="0">
              <a:buNone/>
            </a:pPr>
            <a:r>
              <a:rPr lang="ar-EG" b="1" dirty="0"/>
              <a:t>أماكن </a:t>
            </a:r>
            <a:r>
              <a:rPr lang="ar-EG" b="1" dirty="0" err="1"/>
              <a:t>إنتشاره</a:t>
            </a:r>
            <a:endParaRPr lang="ar-EG" b="1" dirty="0"/>
          </a:p>
          <a:p>
            <a:pPr marL="0" indent="0">
              <a:buNone/>
            </a:pPr>
            <a:r>
              <a:rPr lang="ar-EG" b="1" dirty="0"/>
              <a:t>طبيعة الجرثومة</a:t>
            </a:r>
          </a:p>
          <a:p>
            <a:pPr marL="0" indent="0">
              <a:buNone/>
            </a:pPr>
            <a:r>
              <a:rPr lang="ar-EG" b="1" dirty="0"/>
              <a:t>الاسباب</a:t>
            </a:r>
          </a:p>
          <a:p>
            <a:pPr marL="0" indent="0">
              <a:buNone/>
            </a:pPr>
            <a:r>
              <a:rPr lang="ar-EG" b="1" dirty="0"/>
              <a:t>العلامات والأعراض</a:t>
            </a:r>
          </a:p>
          <a:p>
            <a:pPr marL="0" indent="0">
              <a:buNone/>
            </a:pPr>
            <a:r>
              <a:rPr lang="ar-EG" b="1" dirty="0"/>
              <a:t>عوامل الخطر</a:t>
            </a:r>
          </a:p>
          <a:p>
            <a:pPr marL="0" indent="0">
              <a:buNone/>
            </a:pPr>
            <a:r>
              <a:rPr lang="ar-EG" b="1" dirty="0"/>
              <a:t>التشخيص</a:t>
            </a:r>
          </a:p>
          <a:p>
            <a:pPr marL="0" indent="0">
              <a:buNone/>
            </a:pPr>
            <a:r>
              <a:rPr lang="ar-EG" b="1" dirty="0"/>
              <a:t>المضاعفات</a:t>
            </a:r>
          </a:p>
          <a:p>
            <a:pPr marL="0" indent="0">
              <a:buNone/>
            </a:pPr>
            <a:r>
              <a:rPr lang="ar-EG" b="1" dirty="0"/>
              <a:t>العلاج</a:t>
            </a:r>
          </a:p>
          <a:p>
            <a:pPr marL="0" indent="0">
              <a:buNone/>
            </a:pPr>
            <a:r>
              <a:rPr lang="ar-EG" b="1" dirty="0"/>
              <a:t>الوقاية</a:t>
            </a:r>
          </a:p>
          <a:p>
            <a:pPr marL="0" indent="0">
              <a:buNone/>
            </a:pPr>
            <a:r>
              <a:rPr lang="ar-EG" b="1" dirty="0"/>
              <a:t>معلومات إضافية</a:t>
            </a:r>
          </a:p>
        </p:txBody>
      </p:sp>
      <p:pic>
        <p:nvPicPr>
          <p:cNvPr id="4" name="صورة 4">
            <a:extLst>
              <a:ext uri="{FF2B5EF4-FFF2-40B4-BE49-F238E27FC236}">
                <a16:creationId xmlns:a16="http://schemas.microsoft.com/office/drawing/2014/main" id="{8E84F718-CE02-5A5F-1BCA-67D21BEB2E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6277"/>
            <a:ext cx="2297570" cy="2297570"/>
          </a:xfrm>
          <a:prstGeom prst="rect">
            <a:avLst/>
          </a:prstGeom>
        </p:spPr>
      </p:pic>
      <p:pic>
        <p:nvPicPr>
          <p:cNvPr id="5" name="صورة 5">
            <a:extLst>
              <a:ext uri="{FF2B5EF4-FFF2-40B4-BE49-F238E27FC236}">
                <a16:creationId xmlns:a16="http://schemas.microsoft.com/office/drawing/2014/main" id="{A6E3B96F-0BF4-1DC5-3E7B-81670FEAC1F2}"/>
              </a:ext>
            </a:extLst>
          </p:cNvPr>
          <p:cNvPicPr>
            <a:picLocks noChangeAspect="1"/>
          </p:cNvPicPr>
          <p:nvPr/>
        </p:nvPicPr>
        <p:blipFill rotWithShape="1">
          <a:blip r:embed="rId3">
            <a:extLst>
              <a:ext uri="{28A0092B-C50C-407E-A947-70E740481C1C}">
                <a14:useLocalDpi xmlns:a14="http://schemas.microsoft.com/office/drawing/2010/main" val="0"/>
              </a:ext>
            </a:extLst>
          </a:blip>
          <a:srcRect l="16752" t="17360" r="10125" b="-39626"/>
          <a:stretch/>
        </p:blipFill>
        <p:spPr>
          <a:xfrm>
            <a:off x="0" y="5833164"/>
            <a:ext cx="5014790" cy="1024836"/>
          </a:xfrm>
          <a:prstGeom prst="rect">
            <a:avLst/>
          </a:prstGeom>
        </p:spPr>
      </p:pic>
    </p:spTree>
    <p:extLst>
      <p:ext uri="{BB962C8B-B14F-4D97-AF65-F5344CB8AC3E}">
        <p14:creationId xmlns:p14="http://schemas.microsoft.com/office/powerpoint/2010/main" val="38388709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صورة 8">
            <a:extLst>
              <a:ext uri="{FF2B5EF4-FFF2-40B4-BE49-F238E27FC236}">
                <a16:creationId xmlns:a16="http://schemas.microsoft.com/office/drawing/2014/main" id="{50B61C3A-B573-4EA7-9592-D27931F300D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858000"/>
          </a:xfrm>
        </p:spPr>
      </p:pic>
    </p:spTree>
    <p:extLst>
      <p:ext uri="{BB962C8B-B14F-4D97-AF65-F5344CB8AC3E}">
        <p14:creationId xmlns:p14="http://schemas.microsoft.com/office/powerpoint/2010/main" val="1330206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2">
            <a:extLst>
              <a:ext uri="{FF2B5EF4-FFF2-40B4-BE49-F238E27FC236}">
                <a16:creationId xmlns:a16="http://schemas.microsoft.com/office/drawing/2014/main" id="{65D7FDA0-87FA-3D2F-F556-86430F959C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29360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7A35974-A568-8333-320B-97F013B2D1A8}"/>
              </a:ext>
            </a:extLst>
          </p:cNvPr>
          <p:cNvSpPr>
            <a:spLocks noGrp="1"/>
          </p:cNvSpPr>
          <p:nvPr>
            <p:ph type="title"/>
          </p:nvPr>
        </p:nvSpPr>
        <p:spPr>
          <a:xfrm>
            <a:off x="2122951" y="365125"/>
            <a:ext cx="7946098" cy="315912"/>
          </a:xfrm>
        </p:spPr>
        <p:txBody>
          <a:bodyPr>
            <a:normAutofit fontScale="90000"/>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40462B37-B322-7AA8-CBFB-32CDF7B1F5CA}"/>
              </a:ext>
            </a:extLst>
          </p:cNvPr>
          <p:cNvSpPr>
            <a:spLocks noGrp="1"/>
          </p:cNvSpPr>
          <p:nvPr>
            <p:ph idx="1"/>
          </p:nvPr>
        </p:nvSpPr>
        <p:spPr>
          <a:xfrm>
            <a:off x="635000" y="1958739"/>
            <a:ext cx="10718800" cy="4351338"/>
          </a:xfrm>
        </p:spPr>
        <p:txBody>
          <a:bodyPr>
            <a:normAutofit/>
          </a:bodyPr>
          <a:lstStyle/>
          <a:p>
            <a:pPr marL="0" indent="0">
              <a:buNone/>
            </a:pPr>
            <a:r>
              <a:rPr lang="ar-EG" sz="4400" b="1" dirty="0" err="1"/>
              <a:t>ماهو</a:t>
            </a:r>
            <a:r>
              <a:rPr lang="ar-EG" b="1" dirty="0"/>
              <a:t>:</a:t>
            </a:r>
          </a:p>
          <a:p>
            <a:pPr marL="0" indent="0">
              <a:buNone/>
            </a:pPr>
            <a:r>
              <a:rPr lang="ar-EG" sz="4000" dirty="0"/>
              <a:t>الكوليرا هي مرض من الأمراض التي تصيب الأمعاء والمعدة، والتي تحدث نتيجة انتقال الجراثيم والبكتريا من خلال تناول الطعام والشراب الذي يحمل تلك الجراثيم، ولذلك فالكوليرا من الأمراض المنتشرة بمواطن المجاعات والحروب والأماكن التي لا تقدم القدر الكافي من الخدمات اللازمة للإنسان</a:t>
            </a:r>
          </a:p>
        </p:txBody>
      </p:sp>
      <p:pic>
        <p:nvPicPr>
          <p:cNvPr id="4" name="صورة 4">
            <a:extLst>
              <a:ext uri="{FF2B5EF4-FFF2-40B4-BE49-F238E27FC236}">
                <a16:creationId xmlns:a16="http://schemas.microsoft.com/office/drawing/2014/main" id="{E5A15131-3875-ED5A-9487-32DE9445DE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875" y="0"/>
            <a:ext cx="1747368" cy="1747368"/>
          </a:xfrm>
          <a:prstGeom prst="rect">
            <a:avLst/>
          </a:prstGeom>
        </p:spPr>
      </p:pic>
    </p:spTree>
    <p:extLst>
      <p:ext uri="{BB962C8B-B14F-4D97-AF65-F5344CB8AC3E}">
        <p14:creationId xmlns:p14="http://schemas.microsoft.com/office/powerpoint/2010/main" val="902346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8FE26A8-DA61-2B6B-05BA-573B20A8224A}"/>
              </a:ext>
            </a:extLst>
          </p:cNvPr>
          <p:cNvSpPr>
            <a:spLocks noGrp="1"/>
          </p:cNvSpPr>
          <p:nvPr>
            <p:ph type="title"/>
          </p:nvPr>
        </p:nvSpPr>
        <p:spPr>
          <a:xfrm>
            <a:off x="1634868" y="223139"/>
            <a:ext cx="8922263" cy="315912"/>
          </a:xfrm>
        </p:spPr>
        <p:txBody>
          <a:bodyPr>
            <a:normAutofit fontScale="90000"/>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A31BFF99-61A5-F652-3B74-1166852BAFE8}"/>
              </a:ext>
            </a:extLst>
          </p:cNvPr>
          <p:cNvSpPr>
            <a:spLocks noGrp="1"/>
          </p:cNvSpPr>
          <p:nvPr>
            <p:ph idx="1"/>
          </p:nvPr>
        </p:nvSpPr>
        <p:spPr>
          <a:xfrm>
            <a:off x="0" y="1906624"/>
            <a:ext cx="11956589" cy="4178929"/>
          </a:xfrm>
        </p:spPr>
        <p:txBody>
          <a:bodyPr>
            <a:normAutofit fontScale="85000" lnSpcReduction="10000"/>
          </a:bodyPr>
          <a:lstStyle/>
          <a:p>
            <a:pPr marL="0" indent="0">
              <a:buNone/>
            </a:pPr>
            <a:r>
              <a:rPr lang="ar-EG" b="1" dirty="0"/>
              <a:t>تاريخ وأماكن </a:t>
            </a:r>
            <a:r>
              <a:rPr lang="ar-EG" b="1" dirty="0" err="1"/>
              <a:t>إنتشاره</a:t>
            </a:r>
            <a:r>
              <a:rPr lang="ar-EG" b="1" dirty="0"/>
              <a:t>:</a:t>
            </a:r>
            <a:r>
              <a:rPr lang="ar-EG" dirty="0"/>
              <a:t>
اكتشف عالم الجراثيم الألماني روبرت كوخ جرثومة الكوليرا في عام 1883، أثناء انتشار وبائي في مصر.
ومنذ عام 1817، شهد العالم 7 حالات انتشار شامل للمرض، كان مصدرها جميعا مستودع الكوليرا</a:t>
            </a:r>
          </a:p>
          <a:p>
            <a:pPr marL="0" indent="0">
              <a:buNone/>
            </a:pPr>
            <a:r>
              <a:rPr lang="ar-EG" dirty="0"/>
              <a:t> المتوطن في شبه القارة الهندية. وقعت الحالات الست الأولى بين عامي 1817 و1923، وأثرت 5 منها </a:t>
            </a:r>
          </a:p>
          <a:p>
            <a:pPr marL="0" indent="0">
              <a:buNone/>
            </a:pPr>
            <a:r>
              <a:rPr lang="ar-EG" dirty="0"/>
              <a:t>في أوروبا بينما وصلت 4 منها إلى الولايات المتحدة مسببة 150 ألف حالة وفاة في عام 1832 و50 ألف وفاة في عام</a:t>
            </a:r>
          </a:p>
          <a:p>
            <a:pPr marL="0" indent="0">
              <a:buNone/>
            </a:pPr>
            <a:r>
              <a:rPr lang="ar-EG" dirty="0"/>
              <a:t> 1866.
أما حالة الانتشار الشاملة السابعة – والأولى في القرن العشرين – فقد بدأت في عام 1961، وبحلول عام 1991 كانت قد</a:t>
            </a:r>
          </a:p>
          <a:p>
            <a:pPr marL="0" indent="0">
              <a:buNone/>
            </a:pPr>
            <a:r>
              <a:rPr lang="ar-EG" dirty="0"/>
              <a:t> وصلت إلى 5 قارات ومازالت مستمرة إلى يومنا هذا.</a:t>
            </a:r>
          </a:p>
        </p:txBody>
      </p:sp>
      <p:pic>
        <p:nvPicPr>
          <p:cNvPr id="4" name="صورة 4">
            <a:extLst>
              <a:ext uri="{FF2B5EF4-FFF2-40B4-BE49-F238E27FC236}">
                <a16:creationId xmlns:a16="http://schemas.microsoft.com/office/drawing/2014/main" id="{6BEFCFE5-9728-BB4C-73F4-BF50D8FB5C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12065" cy="2112065"/>
          </a:xfrm>
          <a:prstGeom prst="rect">
            <a:avLst/>
          </a:prstGeom>
        </p:spPr>
      </p:pic>
    </p:spTree>
    <p:extLst>
      <p:ext uri="{BB962C8B-B14F-4D97-AF65-F5344CB8AC3E}">
        <p14:creationId xmlns:p14="http://schemas.microsoft.com/office/powerpoint/2010/main" val="182339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C93AFB9-5396-93BF-F7A6-0B555EFB436E}"/>
              </a:ext>
            </a:extLst>
          </p:cNvPr>
          <p:cNvSpPr>
            <a:spLocks noGrp="1"/>
          </p:cNvSpPr>
          <p:nvPr>
            <p:ph type="title"/>
          </p:nvPr>
        </p:nvSpPr>
        <p:spPr>
          <a:xfrm>
            <a:off x="1732485" y="365125"/>
            <a:ext cx="8727030" cy="315912"/>
          </a:xfrm>
        </p:spPr>
        <p:txBody>
          <a:bodyPr>
            <a:normAutofit fontScale="90000"/>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D61F7420-B230-DC3F-BA6D-AE015439FA56}"/>
              </a:ext>
            </a:extLst>
          </p:cNvPr>
          <p:cNvSpPr>
            <a:spLocks noGrp="1"/>
          </p:cNvSpPr>
          <p:nvPr>
            <p:ph idx="1"/>
          </p:nvPr>
        </p:nvSpPr>
        <p:spPr/>
        <p:txBody>
          <a:bodyPr>
            <a:normAutofit/>
          </a:bodyPr>
          <a:lstStyle/>
          <a:p>
            <a:pPr marL="0" indent="0">
              <a:buNone/>
            </a:pPr>
            <a:r>
              <a:rPr lang="ar-EG" b="1" dirty="0"/>
              <a:t>طبيعة الجرثومة:</a:t>
            </a:r>
            <a:r>
              <a:rPr lang="ar-EG" dirty="0"/>
              <a:t>
جراثيم ( </a:t>
            </a:r>
            <a:r>
              <a:rPr lang="ar-EG" dirty="0" err="1"/>
              <a:t>Vibrio</a:t>
            </a:r>
            <a:r>
              <a:rPr lang="ar-EG" dirty="0"/>
              <a:t> </a:t>
            </a:r>
            <a:r>
              <a:rPr lang="ar-EG" dirty="0" err="1"/>
              <a:t>cholerae</a:t>
            </a:r>
            <a:r>
              <a:rPr lang="ar-EG" dirty="0"/>
              <a:t>) هي عبارة عن عصيات لا هوائية تشبه الفارزة في شكلها ولا تأخذ صبغة غرام. ويتراوح حجمها بين 1 الى 3 </a:t>
            </a:r>
            <a:r>
              <a:rPr lang="ar-EG" dirty="0" err="1"/>
              <a:t>ميكرومتر</a:t>
            </a:r>
            <a:r>
              <a:rPr lang="ar-EG" dirty="0"/>
              <a:t> طولا و0.5 الى 0.8 </a:t>
            </a:r>
            <a:r>
              <a:rPr lang="ar-EG" dirty="0" err="1"/>
              <a:t>ميكرومتر</a:t>
            </a:r>
            <a:r>
              <a:rPr lang="ar-EG" dirty="0"/>
              <a:t> قطرا.
ومن الجدير بالذكر أن لجرثومة الكوليرا مستودعان رئيسيان، البشر والماء، إذ يندر اكتشافها في الحيوانات، كما لا تلعب الحيوانات دورا في انتقال مرض الكوليرا</a:t>
            </a:r>
          </a:p>
        </p:txBody>
      </p:sp>
      <p:pic>
        <p:nvPicPr>
          <p:cNvPr id="4" name="صورة 4">
            <a:extLst>
              <a:ext uri="{FF2B5EF4-FFF2-40B4-BE49-F238E27FC236}">
                <a16:creationId xmlns:a16="http://schemas.microsoft.com/office/drawing/2014/main" id="{C4D83216-0550-7B16-AA98-F6FCA00BED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84623" cy="1884623"/>
          </a:xfrm>
          <a:prstGeom prst="rect">
            <a:avLst/>
          </a:prstGeom>
        </p:spPr>
      </p:pic>
    </p:spTree>
    <p:extLst>
      <p:ext uri="{BB962C8B-B14F-4D97-AF65-F5344CB8AC3E}">
        <p14:creationId xmlns:p14="http://schemas.microsoft.com/office/powerpoint/2010/main" val="1859108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D44D063-B178-899D-FD41-F20DB360F48B}"/>
              </a:ext>
            </a:extLst>
          </p:cNvPr>
          <p:cNvSpPr>
            <a:spLocks noGrp="1"/>
          </p:cNvSpPr>
          <p:nvPr>
            <p:ph type="title"/>
          </p:nvPr>
        </p:nvSpPr>
        <p:spPr>
          <a:xfrm>
            <a:off x="1563875" y="297168"/>
            <a:ext cx="9064250" cy="372717"/>
          </a:xfrm>
        </p:spPr>
        <p:txBody>
          <a:bodyPr>
            <a:normAutofit fontScale="90000"/>
          </a:bodyPr>
          <a:lstStyle/>
          <a:p>
            <a:pPr algn="ctr"/>
            <a:r>
              <a:rPr lang="ar-EG" b="1" dirty="0">
                <a:solidFill>
                  <a:srgbClr val="FF0000"/>
                </a:solidFill>
              </a:rPr>
              <a:t>الكوليرا </a:t>
            </a:r>
          </a:p>
        </p:txBody>
      </p:sp>
      <p:sp>
        <p:nvSpPr>
          <p:cNvPr id="3" name="عنصر نائب للمحتوى 2">
            <a:extLst>
              <a:ext uri="{FF2B5EF4-FFF2-40B4-BE49-F238E27FC236}">
                <a16:creationId xmlns:a16="http://schemas.microsoft.com/office/drawing/2014/main" id="{5A6955A2-A0B2-49C0-7D5F-FAED9E91A93B}"/>
              </a:ext>
            </a:extLst>
          </p:cNvPr>
          <p:cNvSpPr>
            <a:spLocks noGrp="1"/>
          </p:cNvSpPr>
          <p:nvPr>
            <p:ph idx="1"/>
          </p:nvPr>
        </p:nvSpPr>
        <p:spPr/>
        <p:txBody>
          <a:bodyPr>
            <a:normAutofit lnSpcReduction="10000"/>
          </a:bodyPr>
          <a:lstStyle/>
          <a:p>
            <a:pPr marL="0" indent="0">
              <a:buNone/>
            </a:pPr>
            <a:r>
              <a:rPr lang="ar-EG" b="1" dirty="0"/>
              <a:t>اسبابه:</a:t>
            </a:r>
            <a:r>
              <a:rPr lang="ar-EG" dirty="0"/>
              <a:t>
</a:t>
            </a:r>
            <a:r>
              <a:rPr lang="ar-EG" sz="3600" dirty="0"/>
              <a:t>تعتبر الكوليرا من الأمراض المعدية والتي تنتقل من شخصًا إلى آخر عن طريق شرب الماء والطعام الملوث والممتلئ بالبكتريا الضارة، وكذلك التواجد في بيئة مليئة بالقاذورات والملوثات، وكذلك فقد تحدث الكوليرا نتيجة تناول الأسماك النيئة والتي لم تطهى بشكل جيد لأنها قد تكون حاملة للبكتريا، وتعتبر الخضراوات الغير مغسولة جيدًا سببًا ايضًا من أسباب مرض الكوليرا، كما تنتقل الكوليرا عن طريق السفر إلى البلاد التي ينتشر بها هذا الوباء، ولكنها لا تنتقل عبر الاتصال المباشر بين الأشخاص.</a:t>
            </a:r>
          </a:p>
        </p:txBody>
      </p:sp>
      <p:pic>
        <p:nvPicPr>
          <p:cNvPr id="4" name="صورة 4">
            <a:extLst>
              <a:ext uri="{FF2B5EF4-FFF2-40B4-BE49-F238E27FC236}">
                <a16:creationId xmlns:a16="http://schemas.microsoft.com/office/drawing/2014/main" id="{34EA0CBB-1F90-1559-EE59-4302E68DA7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3243"/>
            <a:ext cx="2062107" cy="2062107"/>
          </a:xfrm>
          <a:prstGeom prst="rect">
            <a:avLst/>
          </a:prstGeom>
        </p:spPr>
      </p:pic>
    </p:spTree>
    <p:extLst>
      <p:ext uri="{BB962C8B-B14F-4D97-AF65-F5344CB8AC3E}">
        <p14:creationId xmlns:p14="http://schemas.microsoft.com/office/powerpoint/2010/main" val="1500158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327B5B4-B6D0-A106-2627-78DD42539F84}"/>
              </a:ext>
            </a:extLst>
          </p:cNvPr>
          <p:cNvSpPr>
            <a:spLocks noGrp="1"/>
          </p:cNvSpPr>
          <p:nvPr>
            <p:ph type="title"/>
          </p:nvPr>
        </p:nvSpPr>
        <p:spPr/>
        <p:txBody>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5CAF84B5-27ED-D2EF-96E5-57C9575CDD3D}"/>
              </a:ext>
            </a:extLst>
          </p:cNvPr>
          <p:cNvSpPr>
            <a:spLocks noGrp="1"/>
          </p:cNvSpPr>
          <p:nvPr>
            <p:ph idx="1"/>
          </p:nvPr>
        </p:nvSpPr>
        <p:spPr/>
        <p:txBody>
          <a:bodyPr>
            <a:normAutofit fontScale="85000" lnSpcReduction="20000"/>
          </a:bodyPr>
          <a:lstStyle/>
          <a:p>
            <a:pPr marL="0" indent="0">
              <a:buNone/>
            </a:pPr>
            <a:r>
              <a:rPr lang="ar-EG" b="1" dirty="0"/>
              <a:t>علامات واعراض:</a:t>
            </a:r>
            <a:r>
              <a:rPr lang="ar-EG" dirty="0"/>
              <a:t>
تشمل أبرز الأعراض ما يأتي:
- سرعة وضعف دقات القلب.
- فقدان مرونة الجلد أي لا يوجد قدرة على العودة إلى الوضع الأصلي بسرعة إذا تم قرصه.
- الأغشية المخاطية الجافة بما في ذلك داخل الفم والحلق والأنف والجفون.
- انخفاض ضغط الدم.
- العطش.
- تشنجات العضلات.
- تشنج الأطراف
- تنفس سطحي وسريع.</a:t>
            </a:r>
          </a:p>
        </p:txBody>
      </p:sp>
      <p:pic>
        <p:nvPicPr>
          <p:cNvPr id="4" name="صورة 4">
            <a:extLst>
              <a:ext uri="{FF2B5EF4-FFF2-40B4-BE49-F238E27FC236}">
                <a16:creationId xmlns:a16="http://schemas.microsoft.com/office/drawing/2014/main" id="{4E514145-376A-5430-482E-1BE0DF97E8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668" y="106974"/>
            <a:ext cx="1718651" cy="1718651"/>
          </a:xfrm>
          <a:prstGeom prst="rect">
            <a:avLst/>
          </a:prstGeom>
        </p:spPr>
      </p:pic>
    </p:spTree>
    <p:extLst>
      <p:ext uri="{BB962C8B-B14F-4D97-AF65-F5344CB8AC3E}">
        <p14:creationId xmlns:p14="http://schemas.microsoft.com/office/powerpoint/2010/main" val="1606827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2">
            <a:extLst>
              <a:ext uri="{FF2B5EF4-FFF2-40B4-BE49-F238E27FC236}">
                <a16:creationId xmlns:a16="http://schemas.microsoft.com/office/drawing/2014/main" id="{F9B8A9AB-D38D-E772-2E97-5FFC78D262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108144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3629805-0DF9-2897-EE98-6023237CE2DC}"/>
              </a:ext>
            </a:extLst>
          </p:cNvPr>
          <p:cNvSpPr>
            <a:spLocks noGrp="1"/>
          </p:cNvSpPr>
          <p:nvPr>
            <p:ph type="title"/>
          </p:nvPr>
        </p:nvSpPr>
        <p:spPr>
          <a:xfrm>
            <a:off x="1625994" y="194237"/>
            <a:ext cx="8940011" cy="486800"/>
          </a:xfrm>
        </p:spPr>
        <p:txBody>
          <a:bodyPr>
            <a:normAutofit fontScale="90000"/>
          </a:bodyPr>
          <a:lstStyle/>
          <a:p>
            <a:pPr algn="ctr"/>
            <a:r>
              <a:rPr lang="ar-EG" b="1" dirty="0">
                <a:solidFill>
                  <a:srgbClr val="FF0000"/>
                </a:solidFill>
              </a:rPr>
              <a:t>الكوليرا </a:t>
            </a:r>
          </a:p>
        </p:txBody>
      </p:sp>
      <p:sp>
        <p:nvSpPr>
          <p:cNvPr id="3" name="عنصر نائب للمحتوى 2">
            <a:extLst>
              <a:ext uri="{FF2B5EF4-FFF2-40B4-BE49-F238E27FC236}">
                <a16:creationId xmlns:a16="http://schemas.microsoft.com/office/drawing/2014/main" id="{79E4477B-BC21-EC96-FE5C-7110AD50DFA7}"/>
              </a:ext>
            </a:extLst>
          </p:cNvPr>
          <p:cNvSpPr>
            <a:spLocks noGrp="1"/>
          </p:cNvSpPr>
          <p:nvPr>
            <p:ph idx="1"/>
          </p:nvPr>
        </p:nvSpPr>
        <p:spPr>
          <a:xfrm>
            <a:off x="0" y="1531470"/>
            <a:ext cx="12191999" cy="5326529"/>
          </a:xfrm>
        </p:spPr>
        <p:txBody>
          <a:bodyPr>
            <a:noAutofit/>
          </a:bodyPr>
          <a:lstStyle/>
          <a:p>
            <a:pPr marL="0" indent="0">
              <a:buNone/>
            </a:pPr>
            <a:r>
              <a:rPr lang="ar-EG" sz="2000" b="1" dirty="0"/>
              <a:t>عوامل خطر الإصابة بالكوليرا:</a:t>
            </a:r>
            <a:r>
              <a:rPr lang="ar-EG" sz="1800" dirty="0"/>
              <a:t>
الظروف الصحية السيئة
من المرجح أن تزدهر الكوليرا في المواقف التي يصعب فيها الحفاظ على البيئة الصحية بما في ذلك إمدادات المياه الآمنة، مثل هذه الظروف شائعة في مخيمات اللاجئين والدول الفقيرة والمناطق المنكوبة بالمجاعة أو الحروب أو الكوارث الطبيعية.
انخفاض حمض المعدة أو عدم وجوده
لا تستطيع بكتيريا الكوليرا البقاء في البيئة الحمضية وغالبًا ما يعمل حمض المعدة العادي كخط دفاع ضد العدوى، لكن الأشخاص الذين لديهم مستويات منخفضة من حمض المعدة مثل الأطفال وكبار السن والأشخاص الذين يتناولون مضادات الحموضة أو مثبطات مضخة البروتون يفتقرون إلى هذه الحماية، لذا فهم أكثر عرضة للإصابة بالكوليرا.
التعرض المنزلي
أنت في خطر متزايد للإصابة بالكوليرا إذا كنت تعيش مع شخص مصاب بالمرض.
فئة الدم من النوع (O)
لأسباب غير واضحة تمامًا فإن الأشخاص الذين لديهم فصيلة الدم O هم أكثر عرضة للإصابة بالكوليرا بمقدار الضعف مقارنةً بالأشخاص الذين لديهم فصائل دم أخرى.
المحار النيء أو غير المطبوخ جيدًا
على الرغم من أن الدول الصناعية لم تعد تعاني من تفشي الكوليرا على نطاق واسع، إلا أن تناول المحار من المياه المعروف أنها تؤوي البكتيريا يزيد من خطر إصابتك</a:t>
            </a:r>
          </a:p>
        </p:txBody>
      </p:sp>
      <p:pic>
        <p:nvPicPr>
          <p:cNvPr id="4" name="صورة 4">
            <a:extLst>
              <a:ext uri="{FF2B5EF4-FFF2-40B4-BE49-F238E27FC236}">
                <a16:creationId xmlns:a16="http://schemas.microsoft.com/office/drawing/2014/main" id="{58DD4792-FDEB-5CB9-709E-41A97F2CBA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443" y="68529"/>
            <a:ext cx="1889356" cy="1889356"/>
          </a:xfrm>
          <a:prstGeom prst="rect">
            <a:avLst/>
          </a:prstGeom>
        </p:spPr>
      </p:pic>
    </p:spTree>
    <p:extLst>
      <p:ext uri="{BB962C8B-B14F-4D97-AF65-F5344CB8AC3E}">
        <p14:creationId xmlns:p14="http://schemas.microsoft.com/office/powerpoint/2010/main" val="41370853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365EF6D-D8CB-49F6-E52B-A9665605F197}"/>
              </a:ext>
            </a:extLst>
          </p:cNvPr>
          <p:cNvSpPr>
            <a:spLocks noGrp="1"/>
          </p:cNvSpPr>
          <p:nvPr>
            <p:ph type="title"/>
          </p:nvPr>
        </p:nvSpPr>
        <p:spPr>
          <a:xfrm>
            <a:off x="1750233" y="365125"/>
            <a:ext cx="8691533" cy="315912"/>
          </a:xfrm>
        </p:spPr>
        <p:txBody>
          <a:bodyPr>
            <a:normAutofit fontScale="90000"/>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25A1514A-472C-3CDC-A3DE-6FD5098E07CE}"/>
              </a:ext>
            </a:extLst>
          </p:cNvPr>
          <p:cNvSpPr>
            <a:spLocks noGrp="1"/>
          </p:cNvSpPr>
          <p:nvPr>
            <p:ph idx="1"/>
          </p:nvPr>
        </p:nvSpPr>
        <p:spPr>
          <a:xfrm>
            <a:off x="838200" y="2134547"/>
            <a:ext cx="10815918" cy="4042416"/>
          </a:xfrm>
        </p:spPr>
        <p:txBody>
          <a:bodyPr/>
          <a:lstStyle/>
          <a:p>
            <a:pPr marL="0" indent="0">
              <a:buNone/>
            </a:pPr>
            <a:r>
              <a:rPr lang="ar-EG" b="1" dirty="0"/>
              <a:t>تشخيص الكوليرا:</a:t>
            </a:r>
            <a:r>
              <a:rPr lang="ar-EG" dirty="0"/>
              <a:t>
على الرغم من أن علامات وأعراض الكوليرا الشديدة يمكن أن تكون واضحة في المناطق التي تنتشر فيها، فإن الطريقة الوحيدة لتأكيد التشخيص هي تحديد البكتيريا في عينة البراز.
تمكن اختبارات مقياس الكوليرا السريعة الأطباء في المناطق النائية من تأكيد تشخيص الكوليرا بسرعة حيث يُساعد التأكيد السريع على خفض معدلات الوفيات عند بداية تفشي الكوليرا ويؤدي إلى تدخلات صحية عامة مبكرة للسيطرة على تفشي المرض.</a:t>
            </a:r>
          </a:p>
        </p:txBody>
      </p:sp>
      <p:pic>
        <p:nvPicPr>
          <p:cNvPr id="4" name="صورة 4">
            <a:extLst>
              <a:ext uri="{FF2B5EF4-FFF2-40B4-BE49-F238E27FC236}">
                <a16:creationId xmlns:a16="http://schemas.microsoft.com/office/drawing/2014/main" id="{A0462B48-B8F7-DD69-4C7F-40D21FCC08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34547" cy="2134547"/>
          </a:xfrm>
          <a:prstGeom prst="rect">
            <a:avLst/>
          </a:prstGeom>
        </p:spPr>
      </p:pic>
    </p:spTree>
    <p:extLst>
      <p:ext uri="{BB962C8B-B14F-4D97-AF65-F5344CB8AC3E}">
        <p14:creationId xmlns:p14="http://schemas.microsoft.com/office/powerpoint/2010/main" val="2817119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D73080C-0E6C-D60C-68EC-1F7D56CA38BD}"/>
              </a:ext>
            </a:extLst>
          </p:cNvPr>
          <p:cNvSpPr>
            <a:spLocks noGrp="1"/>
          </p:cNvSpPr>
          <p:nvPr>
            <p:ph type="title"/>
          </p:nvPr>
        </p:nvSpPr>
        <p:spPr>
          <a:xfrm>
            <a:off x="2256064" y="354970"/>
            <a:ext cx="7679871" cy="141986"/>
          </a:xfrm>
        </p:spPr>
        <p:txBody>
          <a:bodyPr>
            <a:normAutofit fontScale="90000"/>
          </a:bodyPr>
          <a:lstStyle/>
          <a:p>
            <a:pPr algn="ctr"/>
            <a:r>
              <a:rPr lang="ar-EG" b="1" dirty="0">
                <a:solidFill>
                  <a:srgbClr val="FF0000"/>
                </a:solidFill>
              </a:rPr>
              <a:t>الكوليرا </a:t>
            </a:r>
          </a:p>
        </p:txBody>
      </p:sp>
      <p:sp>
        <p:nvSpPr>
          <p:cNvPr id="3" name="عنصر نائب للمحتوى 2">
            <a:extLst>
              <a:ext uri="{FF2B5EF4-FFF2-40B4-BE49-F238E27FC236}">
                <a16:creationId xmlns:a16="http://schemas.microsoft.com/office/drawing/2014/main" id="{6A1CEC2C-80D5-028E-5D8F-6D43C7C01870}"/>
              </a:ext>
            </a:extLst>
          </p:cNvPr>
          <p:cNvSpPr>
            <a:spLocks noGrp="1"/>
          </p:cNvSpPr>
          <p:nvPr>
            <p:ph idx="1"/>
          </p:nvPr>
        </p:nvSpPr>
        <p:spPr>
          <a:xfrm>
            <a:off x="70971" y="1429425"/>
            <a:ext cx="12121029" cy="5732673"/>
          </a:xfrm>
        </p:spPr>
        <p:txBody>
          <a:bodyPr>
            <a:normAutofit fontScale="70000" lnSpcReduction="20000"/>
          </a:bodyPr>
          <a:lstStyle/>
          <a:p>
            <a:pPr marL="0" indent="0">
              <a:buNone/>
            </a:pPr>
            <a:r>
              <a:rPr lang="ar-EG" b="1" dirty="0"/>
              <a:t>مضاعفات الكوليرا:</a:t>
            </a:r>
            <a:r>
              <a:rPr lang="ar-EG" dirty="0"/>
              <a:t>
يمكن أن تصبح الكوليرا قاتلة بسرعة في الحالات الشديدة حيث يمكن أن يؤدي الفقد السريع لكميات كبيرة من السوائل والشوارد إلى الوفاة في غضون ساعات، لكن في</a:t>
            </a:r>
          </a:p>
          <a:p>
            <a:pPr marL="0" indent="0">
              <a:buNone/>
            </a:pPr>
            <a:r>
              <a:rPr lang="ar-EG" dirty="0"/>
              <a:t> الحالات الأقل خطورة يمكن للأشخاص الذين لا يتلقون العلاج أن يموتوا بسبب الجفاف والصدمة بعد ساعات إلى أيام من ظهور أعراض الكوليرا لأول مرة.
على الرغم من أن الصدمة والجفاف الحاد هما أسوأ مضاعفات الكوليرا، لكن يمكن أن تحدث مضاعفات أخرى مثل:
1. انخفاض نسبة السكر في الدم
يمكن أن يحدث انخفاض خطير في مستويات السكر في الدم الذي هو المصدر الرئيس للطاقة في الجسم عندما يصبح الناس مرضى للغاية ولا يمكنهم </a:t>
            </a:r>
          </a:p>
          <a:p>
            <a:pPr marL="0" indent="0">
              <a:buNone/>
            </a:pPr>
            <a:r>
              <a:rPr lang="ar-EG" dirty="0"/>
              <a:t>تناول الطعام، الأطفال هم الأكثر عرضة لخطر هذه المضاعفات والتي يمكن أن تسبب النوبات وفقدان الوعي وحتى الموت.
2. مستويات منخفضة من البوتاسيوم
يفقد المصابون بالكوليرا كميات كبيرة من المعادن بما في ذلك البوتاسيوم في برازهم، حيث تتداخل مستويات البوتاسيوم المنخفضة جدًا مع وظائف </a:t>
            </a:r>
          </a:p>
          <a:p>
            <a:pPr marL="0" indent="0">
              <a:buNone/>
            </a:pPr>
            <a:r>
              <a:rPr lang="ar-EG" dirty="0"/>
              <a:t>القلب والأعصاب وتهدد الحياة.
3. فشل كلوي
عندما تفقد الكلى قدرتها على التصفية تتراكم كميات السوائل الزائدة وبعض الشوارد والفضلات في الجسم والتي هي حالة قد تهدد الحياة، حيث غالبًا ما</a:t>
            </a:r>
          </a:p>
          <a:p>
            <a:pPr marL="0" indent="0">
              <a:buNone/>
            </a:pPr>
            <a:r>
              <a:rPr lang="ar-EG" dirty="0"/>
              <a:t> يصاحب الفشل الكلوي الصدمة في الأشخاص المصابين بالكوليرا.</a:t>
            </a:r>
          </a:p>
        </p:txBody>
      </p:sp>
      <p:pic>
        <p:nvPicPr>
          <p:cNvPr id="4" name="صورة 4">
            <a:extLst>
              <a:ext uri="{FF2B5EF4-FFF2-40B4-BE49-F238E27FC236}">
                <a16:creationId xmlns:a16="http://schemas.microsoft.com/office/drawing/2014/main" id="{97930351-ADFB-792A-B0F3-85582A42F7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34866" cy="1634866"/>
          </a:xfrm>
          <a:prstGeom prst="rect">
            <a:avLst/>
          </a:prstGeom>
        </p:spPr>
      </p:pic>
    </p:spTree>
    <p:extLst>
      <p:ext uri="{BB962C8B-B14F-4D97-AF65-F5344CB8AC3E}">
        <p14:creationId xmlns:p14="http://schemas.microsoft.com/office/powerpoint/2010/main" val="427441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89655DF-42FC-C00B-F6EA-0B12B56045EB}"/>
              </a:ext>
            </a:extLst>
          </p:cNvPr>
          <p:cNvSpPr>
            <a:spLocks noGrp="1"/>
          </p:cNvSpPr>
          <p:nvPr>
            <p:ph type="title"/>
          </p:nvPr>
        </p:nvSpPr>
        <p:spPr/>
        <p:txBody>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E93A3F15-8A20-7360-611F-78606F213391}"/>
              </a:ext>
            </a:extLst>
          </p:cNvPr>
          <p:cNvSpPr>
            <a:spLocks noGrp="1"/>
          </p:cNvSpPr>
          <p:nvPr>
            <p:ph idx="1"/>
          </p:nvPr>
        </p:nvSpPr>
        <p:spPr>
          <a:xfrm>
            <a:off x="-302559" y="1690688"/>
            <a:ext cx="12494559" cy="4351338"/>
          </a:xfrm>
        </p:spPr>
        <p:txBody>
          <a:bodyPr>
            <a:normAutofit fontScale="25000" lnSpcReduction="20000"/>
          </a:bodyPr>
          <a:lstStyle/>
          <a:p>
            <a:pPr marL="0" indent="0">
              <a:buNone/>
            </a:pPr>
            <a:r>
              <a:rPr lang="ar-EG" sz="8000" b="1" dirty="0"/>
              <a:t>علاج الكوليرا:</a:t>
            </a:r>
            <a:r>
              <a:rPr lang="ar-EG" dirty="0"/>
              <a:t>
</a:t>
            </a:r>
            <a:r>
              <a:rPr lang="ar-EG" sz="7200" dirty="0"/>
              <a:t>تتطلب الكوليرا علاجًا فوريًا لأن المرض يمكن أن يتسبب في الوفاة في غضون ساعات، وتشمل أبرز العلاجات ما يأتي:
1. معالجة الجفاف
الهدف هو تعويض السوائل </a:t>
            </a:r>
            <a:r>
              <a:rPr lang="ar-EG" sz="7200" dirty="0" err="1"/>
              <a:t>والإلكتروليتات</a:t>
            </a:r>
            <a:r>
              <a:rPr lang="ar-EG" sz="7200" dirty="0"/>
              <a:t> المفقودة باستخدام محلول ملحي فموي حيث يتوفر المحلول كمسحوق يمكن صنعه بالماء المغلي أو المعبأ في زجاجات.
بدون معالجة الجفاف يموت ما يقرب من نصف المصابين بالكوليرا، لكن مع العلاج تنخفض الوفيات إلى أقل من 1%.
2. السوائل الوريدية
يمكن مساعدة معظم المصابين بالكوليرا عن طريق الإماهة الفموية وحدها، لكن الأشخاص المصابين بالجفاف الشديد قد يحتاجون أيضًا إلى سوائل عن طريق الوريد.
3. المضادات الحيوية
على الرغم من أنه ليس جزءًا ضروريًا من علاج الكوليرا، إلا أن بعض المضادات الحيوية يمكن أن تقلل من الإسهال المرتبط بالكوليرا وتقصير مدة استمراره في الأشخاص المصابين بأمراض خطيرة.
4. مكملات الزنك
أظهر أحد الأبحاث أن الزنك قد يقلل من الإسهال ويقصر مدة استمراره عند الأطفال المصابين بالكوليرا.</a:t>
            </a:r>
          </a:p>
        </p:txBody>
      </p:sp>
      <p:pic>
        <p:nvPicPr>
          <p:cNvPr id="4" name="صورة 4">
            <a:extLst>
              <a:ext uri="{FF2B5EF4-FFF2-40B4-BE49-F238E27FC236}">
                <a16:creationId xmlns:a16="http://schemas.microsoft.com/office/drawing/2014/main" id="{F585FA42-694D-FDE0-B273-30D3E97F38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270" y="122452"/>
            <a:ext cx="1708275" cy="1708275"/>
          </a:xfrm>
          <a:prstGeom prst="rect">
            <a:avLst/>
          </a:prstGeom>
        </p:spPr>
      </p:pic>
    </p:spTree>
    <p:extLst>
      <p:ext uri="{BB962C8B-B14F-4D97-AF65-F5344CB8AC3E}">
        <p14:creationId xmlns:p14="http://schemas.microsoft.com/office/powerpoint/2010/main" val="2579011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F658ABD-F0C8-7957-3D5A-6C65A7B7DBF7}"/>
              </a:ext>
            </a:extLst>
          </p:cNvPr>
          <p:cNvSpPr>
            <a:spLocks noGrp="1"/>
          </p:cNvSpPr>
          <p:nvPr>
            <p:ph type="title"/>
          </p:nvPr>
        </p:nvSpPr>
        <p:spPr/>
        <p:txBody>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4C483078-9AF9-96D8-868B-902541F4AF1D}"/>
              </a:ext>
            </a:extLst>
          </p:cNvPr>
          <p:cNvSpPr>
            <a:spLocks noGrp="1"/>
          </p:cNvSpPr>
          <p:nvPr>
            <p:ph idx="1"/>
          </p:nvPr>
        </p:nvSpPr>
        <p:spPr>
          <a:xfrm>
            <a:off x="0" y="1937683"/>
            <a:ext cx="12192000" cy="5159375"/>
          </a:xfrm>
        </p:spPr>
        <p:txBody>
          <a:bodyPr>
            <a:normAutofit fontScale="70000" lnSpcReduction="20000"/>
          </a:bodyPr>
          <a:lstStyle/>
          <a:p>
            <a:pPr marL="0" indent="0">
              <a:buNone/>
            </a:pPr>
            <a:r>
              <a:rPr lang="ar-EG" b="1" dirty="0"/>
              <a:t>الوقاية من الكوليرا:</a:t>
            </a:r>
            <a:r>
              <a:rPr lang="ar-EG" dirty="0"/>
              <a:t>
الأشخاص الذين لا يعيشون أو يزورون المناطق التي تعاني من سوء الصرف الصحي لديهم فرصة ضئيلة للإصابة بالكوليرا. ولكن إذا كنت في </a:t>
            </a:r>
          </a:p>
          <a:p>
            <a:pPr marL="0" indent="0">
              <a:buNone/>
            </a:pPr>
            <a:r>
              <a:rPr lang="ar-EG" dirty="0"/>
              <a:t>منطقة بها حالات إصابة بالكوليرا، يمكن أن تساعد بعض الطرق في منع العدوى والتي تشمل ما يأتي:
تجنب مياه الصنبور ونوافير المياه ومكعبات الثلج حيث ينطبق هذا الاحتياط على الماء الذي تشربه والماء الذي تستخدمه لغسل الأطباق وإعداد </a:t>
            </a:r>
          </a:p>
          <a:p>
            <a:pPr marL="0" indent="0">
              <a:buNone/>
            </a:pPr>
            <a:r>
              <a:rPr lang="ar-EG" dirty="0"/>
              <a:t>الطعام وتنظيف الأسنان.
لا تأكل المأكولات البحرية النيئة أو غير المطهية جيدًا.
لا تشرب الماء إلا إذا كانت معبأة أو معلبة أو مغلية أو معالجة بمواد كيميائية معينة، ولا تشرب من الزجاجة أو العلبة ذات الختم المكسور.
تناول الأطعمة المعبأة أو تأكد من طهي الأطعمة الأخرى طازجة وتقديمها ساخنة.
ضع في اعتبارك تعقيم الماء فقم بغليه لمدة دقيقة واحدة على الأقل وأضف نصف قرص من اليود أو قطرتين من المبيض المنزلي لكل لتر من </a:t>
            </a:r>
          </a:p>
          <a:p>
            <a:pPr marL="0" indent="0">
              <a:buNone/>
            </a:pPr>
            <a:r>
              <a:rPr lang="ar-EG" dirty="0"/>
              <a:t>الماء أو استخدم أقراص الكلور.
اغسل الفواكه والخضروات بالماء النظيف.
اغسل يديك بالصابون والماء النظيف وخاصةً قبل التعامل مع الطعام وتناوله وبعد استخدام الحمام، في حالة عدم توفر الماء النظيف والصابون </a:t>
            </a:r>
          </a:p>
          <a:p>
            <a:pPr marL="0" indent="0">
              <a:buNone/>
            </a:pPr>
            <a:r>
              <a:rPr lang="ar-EG" dirty="0"/>
              <a:t>استخدم معقم اليدين المصنوع من 60% كحول على الأقل.</a:t>
            </a:r>
          </a:p>
        </p:txBody>
      </p:sp>
      <p:pic>
        <p:nvPicPr>
          <p:cNvPr id="4" name="صورة 4">
            <a:extLst>
              <a:ext uri="{FF2B5EF4-FFF2-40B4-BE49-F238E27FC236}">
                <a16:creationId xmlns:a16="http://schemas.microsoft.com/office/drawing/2014/main" id="{CCC4E97A-A5FF-1FA7-8E66-9999E91E2C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506" y="82810"/>
            <a:ext cx="2100481" cy="2100481"/>
          </a:xfrm>
          <a:prstGeom prst="rect">
            <a:avLst/>
          </a:prstGeom>
        </p:spPr>
      </p:pic>
    </p:spTree>
    <p:extLst>
      <p:ext uri="{BB962C8B-B14F-4D97-AF65-F5344CB8AC3E}">
        <p14:creationId xmlns:p14="http://schemas.microsoft.com/office/powerpoint/2010/main" val="718584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73E2A69-3D78-4253-6414-4F844DA83B0D}"/>
              </a:ext>
            </a:extLst>
          </p:cNvPr>
          <p:cNvSpPr>
            <a:spLocks noGrp="1"/>
          </p:cNvSpPr>
          <p:nvPr>
            <p:ph type="title"/>
          </p:nvPr>
        </p:nvSpPr>
        <p:spPr/>
        <p:txBody>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EA42A86D-10AB-5FBC-EC8D-D1E0DF7DCB0B}"/>
              </a:ext>
            </a:extLst>
          </p:cNvPr>
          <p:cNvSpPr>
            <a:spLocks noGrp="1"/>
          </p:cNvSpPr>
          <p:nvPr>
            <p:ph idx="1"/>
          </p:nvPr>
        </p:nvSpPr>
        <p:spPr/>
        <p:txBody>
          <a:bodyPr>
            <a:normAutofit fontScale="47500" lnSpcReduction="20000"/>
          </a:bodyPr>
          <a:lstStyle/>
          <a:p>
            <a:pPr marL="0" indent="0">
              <a:buNone/>
            </a:pPr>
            <a:r>
              <a:rPr lang="ar-EG" sz="4200" b="1" dirty="0"/>
              <a:t>الاستعداد لموعدك:</a:t>
            </a:r>
          </a:p>
          <a:p>
            <a:pPr marL="0" indent="0">
              <a:buNone/>
            </a:pPr>
            <a:r>
              <a:rPr lang="ar-EG" b="1" dirty="0"/>
              <a:t>اطلب رعاية طبية فورية إذا أُصبت بإسهال أو قيء حاد أو عُدْت مؤخرًا من بلد تحدث فيه الكوليرا.
إذا كنت تعتقد أنك تعرضت للكوليرا، ولكن أعراضك ليست شديدة، فاتصل بطبيب العائلة. تأكد من القول أنك تشك في أن مرضك قد يكون كوليرا.
إليكَ بعض المعلومات لمساعدتكَ على الاستعداد لموعدكَ الطبي.
عند تحديد موعدك، اسأل عما إذا كانت هناك قيود يجب عليك اتباعها قبل زيارتك.
جهّز قائمة بما يلي:
الأعراض التي تظهر عليك، ومتى ظهرت ومدى حدتها
آخر مرة تعرضت فيها لمصادر العَدوى المحتملة. خاصة إذا كنت قد سافرت إلى الخارج مؤخرًا.
معلوماتكَ الطبية الرئيسية، ذاكرًا الحالات المرضية التي تُعالج منها
جميع الأدوية أو الفيتامينات أو المكملات الغذائية الأخرى التي تتناولها، بما في ذلك الجرعات</a:t>
            </a:r>
          </a:p>
        </p:txBody>
      </p:sp>
      <p:pic>
        <p:nvPicPr>
          <p:cNvPr id="4" name="صورة 4">
            <a:extLst>
              <a:ext uri="{FF2B5EF4-FFF2-40B4-BE49-F238E27FC236}">
                <a16:creationId xmlns:a16="http://schemas.microsoft.com/office/drawing/2014/main" id="{8EF4C795-284E-02BA-3429-28AC5C10A5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651" y="89724"/>
            <a:ext cx="1876363" cy="1876363"/>
          </a:xfrm>
          <a:prstGeom prst="rect">
            <a:avLst/>
          </a:prstGeom>
        </p:spPr>
      </p:pic>
    </p:spTree>
    <p:extLst>
      <p:ext uri="{BB962C8B-B14F-4D97-AF65-F5344CB8AC3E}">
        <p14:creationId xmlns:p14="http://schemas.microsoft.com/office/powerpoint/2010/main" val="469673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43A0AE6-9692-F4D6-157B-239DB6CF9F2B}"/>
              </a:ext>
            </a:extLst>
          </p:cNvPr>
          <p:cNvSpPr>
            <a:spLocks noGrp="1"/>
          </p:cNvSpPr>
          <p:nvPr>
            <p:ph type="title"/>
          </p:nvPr>
        </p:nvSpPr>
        <p:spPr/>
        <p:txBody>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26F10CC0-9C98-54F9-1BBB-A57582F41717}"/>
              </a:ext>
            </a:extLst>
          </p:cNvPr>
          <p:cNvSpPr>
            <a:spLocks noGrp="1"/>
          </p:cNvSpPr>
          <p:nvPr>
            <p:ph idx="1"/>
          </p:nvPr>
        </p:nvSpPr>
        <p:spPr/>
        <p:txBody>
          <a:bodyPr>
            <a:normAutofit fontScale="85000" lnSpcReduction="20000"/>
          </a:bodyPr>
          <a:lstStyle/>
          <a:p>
            <a:pPr marL="0" indent="0">
              <a:buNone/>
            </a:pPr>
            <a:r>
              <a:rPr lang="ar-EG" b="1" dirty="0"/>
              <a:t>الأسئلة التي ترغب أن تطرحها على طبيبك:</a:t>
            </a:r>
          </a:p>
          <a:p>
            <a:pPr marL="0" indent="0">
              <a:buNone/>
            </a:pPr>
            <a:r>
              <a:rPr lang="ar-EG" dirty="0"/>
              <a:t>تتضمن بعض الأسئلة التي يجب أن تطرحها على طبيبك عن الكوليرا ما يلي:
هل هناك أسباب محتملة أخرى لأعراضي؟
ما الاختبارات التي أحتاج إلى إجرائها؟
ما نهج العلاج الذي توصي به؟
ما الفترة التي سأستغرقها للتحسن بعد بدء العلاج؟
متى هي المدة التي تتوقعها حتى أتعافى تمامًا؟
متى أستطيع العودة للعمل أو المدرسة؟
هل أنا مُعرض لخطر المضاعفات على المدى الطويل من الكوليرا؟
هل حالتي مُعْدِية؟ كيف يمكنني تقليل خطر انتقال مرضي للآخرين؟</a:t>
            </a:r>
          </a:p>
        </p:txBody>
      </p:sp>
      <p:pic>
        <p:nvPicPr>
          <p:cNvPr id="4" name="صورة 4">
            <a:extLst>
              <a:ext uri="{FF2B5EF4-FFF2-40B4-BE49-F238E27FC236}">
                <a16:creationId xmlns:a16="http://schemas.microsoft.com/office/drawing/2014/main" id="{6241DF00-5FDF-9553-7784-5C42174B3C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363" y="159637"/>
            <a:ext cx="1932393" cy="1932393"/>
          </a:xfrm>
          <a:prstGeom prst="rect">
            <a:avLst/>
          </a:prstGeom>
        </p:spPr>
      </p:pic>
    </p:spTree>
    <p:extLst>
      <p:ext uri="{BB962C8B-B14F-4D97-AF65-F5344CB8AC3E}">
        <p14:creationId xmlns:p14="http://schemas.microsoft.com/office/powerpoint/2010/main" val="1669642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E513D9C-26A7-55FF-F0DC-4D287790F31E}"/>
              </a:ext>
            </a:extLst>
          </p:cNvPr>
          <p:cNvSpPr>
            <a:spLocks noGrp="1"/>
          </p:cNvSpPr>
          <p:nvPr>
            <p:ph type="title"/>
          </p:nvPr>
        </p:nvSpPr>
        <p:spPr/>
        <p:txBody>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E534F8F0-CCB2-6AE4-F26E-7B3935C2F841}"/>
              </a:ext>
            </a:extLst>
          </p:cNvPr>
          <p:cNvSpPr>
            <a:spLocks noGrp="1"/>
          </p:cNvSpPr>
          <p:nvPr>
            <p:ph idx="1"/>
          </p:nvPr>
        </p:nvSpPr>
        <p:spPr/>
        <p:txBody>
          <a:bodyPr>
            <a:normAutofit fontScale="85000" lnSpcReduction="20000"/>
          </a:bodyPr>
          <a:lstStyle/>
          <a:p>
            <a:pPr marL="0" indent="0">
              <a:buNone/>
            </a:pPr>
            <a:r>
              <a:rPr lang="ar-EG" b="1" dirty="0"/>
              <a:t>ما الذي تتوقعه من طبيبك:</a:t>
            </a:r>
            <a:r>
              <a:rPr lang="ar-EG" dirty="0"/>
              <a:t>
من المرجَّح أن يطرح عليكَ الطبيب أسئلة، مثل:
هل أُصِبتَ بإسهال مائيّ؟ ما مدى شدته؟
هل هناك أي شيء آخر غير طبيعي في مظهر البراز؟
هل تقيَّأت؟
هل أُصبتَ بأعراض الجفاف، مثل الشعور بالعطش الشديد، أو تشنُّجات العضلات، أو الشعور بالإرهاق؟
هل كنتَ قادرًا على الاحتفاظ بأي أطعمة أو سوائل؟
هل تناولتَ مُؤخَّرًا الأسماك القشرية، مثل المحار؟
هل أنتِ حامل؟
ما نوع فصيلة دمكَ، إن كنتَ تعلم ذلك؟</a:t>
            </a:r>
          </a:p>
        </p:txBody>
      </p:sp>
      <p:pic>
        <p:nvPicPr>
          <p:cNvPr id="4" name="صورة 4">
            <a:extLst>
              <a:ext uri="{FF2B5EF4-FFF2-40B4-BE49-F238E27FC236}">
                <a16:creationId xmlns:a16="http://schemas.microsoft.com/office/drawing/2014/main" id="{D8E8AAF4-06F6-6790-D9AF-5D998BBBED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128" y="125208"/>
            <a:ext cx="1969746" cy="1969746"/>
          </a:xfrm>
          <a:prstGeom prst="rect">
            <a:avLst/>
          </a:prstGeom>
        </p:spPr>
      </p:pic>
    </p:spTree>
    <p:extLst>
      <p:ext uri="{BB962C8B-B14F-4D97-AF65-F5344CB8AC3E}">
        <p14:creationId xmlns:p14="http://schemas.microsoft.com/office/powerpoint/2010/main" val="14247729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C32B207-9BCF-F7F7-1FC8-91B3DB9C5AD1}"/>
              </a:ext>
            </a:extLst>
          </p:cNvPr>
          <p:cNvSpPr>
            <a:spLocks noGrp="1"/>
          </p:cNvSpPr>
          <p:nvPr>
            <p:ph type="title"/>
          </p:nvPr>
        </p:nvSpPr>
        <p:spPr/>
        <p:txBody>
          <a:bodyPr/>
          <a:lstStyle/>
          <a:p>
            <a:pPr algn="ctr"/>
            <a:r>
              <a:rPr lang="ar-EG" b="1" dirty="0">
                <a:solidFill>
                  <a:srgbClr val="FF0000"/>
                </a:solidFill>
              </a:rPr>
              <a:t>الكوليرا</a:t>
            </a:r>
          </a:p>
        </p:txBody>
      </p:sp>
      <p:sp>
        <p:nvSpPr>
          <p:cNvPr id="3" name="عنصر نائب للمحتوى 2">
            <a:extLst>
              <a:ext uri="{FF2B5EF4-FFF2-40B4-BE49-F238E27FC236}">
                <a16:creationId xmlns:a16="http://schemas.microsoft.com/office/drawing/2014/main" id="{FCAC5244-D0E8-C305-C4E4-5AD2AAA1B9F8}"/>
              </a:ext>
            </a:extLst>
          </p:cNvPr>
          <p:cNvSpPr>
            <a:spLocks noGrp="1"/>
          </p:cNvSpPr>
          <p:nvPr>
            <p:ph idx="1"/>
          </p:nvPr>
        </p:nvSpPr>
        <p:spPr/>
        <p:txBody>
          <a:bodyPr>
            <a:normAutofit fontScale="92500" lnSpcReduction="10000"/>
          </a:bodyPr>
          <a:lstStyle/>
          <a:p>
            <a:pPr marL="0" indent="0">
              <a:buNone/>
            </a:pPr>
            <a:r>
              <a:rPr lang="ar-EG" b="1" dirty="0"/>
              <a:t>ما الذي يمكنك القيام به في هذه الأثناء:</a:t>
            </a:r>
            <a:r>
              <a:rPr lang="ar-EG" dirty="0"/>
              <a:t>
حافظ على رطوبة جسمك. يمكن استخدام محلول فموي لتعويض السوائل الناتجة عن الإسهال والقيء اللذين قد ينجمان عن الإصابة بالكوليرا.
في الغالبية العظمى من الدول النامية، يمكنك شراء عبوات مساحيق أملاح تعويض السوائل (ORS) التي تقدمها منظمة الصحة العالمية لعلاج الإسهال والجفاف لدى الأطفال المصابين بمرض الكوليرا. يُذاب هذا المسحوق في ماء شرب نقي أو في ماء مغلي حسب الإرشادات المدوَّنة على عبوته.
إن لم تكن تلك المحاليل الفموية متاحة، فقم بعملها بنفسك من خلال مزج ربع زجاجة (سعة لتر واحد) من المياه العادي أو المياه المغلية و6 ملاعق صغيرة (حوالي 30 ملليلتر) من السُّكر ونصف ملعقة صغيرة (نحو 2.5 ملليلتر) من مِلح الطعام</a:t>
            </a:r>
          </a:p>
        </p:txBody>
      </p:sp>
      <p:pic>
        <p:nvPicPr>
          <p:cNvPr id="4" name="صورة 4">
            <a:extLst>
              <a:ext uri="{FF2B5EF4-FFF2-40B4-BE49-F238E27FC236}">
                <a16:creationId xmlns:a16="http://schemas.microsoft.com/office/drawing/2014/main" id="{B605D461-E8CD-6DC8-7078-A5F0322E51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7961" y="211121"/>
            <a:ext cx="1633569" cy="1633569"/>
          </a:xfrm>
          <a:prstGeom prst="rect">
            <a:avLst/>
          </a:prstGeom>
        </p:spPr>
      </p:pic>
    </p:spTree>
    <p:extLst>
      <p:ext uri="{BB962C8B-B14F-4D97-AF65-F5344CB8AC3E}">
        <p14:creationId xmlns:p14="http://schemas.microsoft.com/office/powerpoint/2010/main" val="3268115750"/>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شاشة عريضة</PresentationFormat>
  <Slides>19</Slides>
  <Notes>0</Notes>
  <HiddenSlides>0</HiddenSlides>
  <ScaleCrop>false</ScaleCrop>
  <HeadingPairs>
    <vt:vector size="4" baseType="variant">
      <vt:variant>
        <vt:lpstr>نسق</vt:lpstr>
      </vt:variant>
      <vt:variant>
        <vt:i4>1</vt:i4>
      </vt:variant>
      <vt:variant>
        <vt:lpstr>عناوين الشرائح</vt:lpstr>
      </vt:variant>
      <vt:variant>
        <vt:i4>19</vt:i4>
      </vt:variant>
    </vt:vector>
  </HeadingPairs>
  <TitlesOfParts>
    <vt:vector size="20" baseType="lpstr">
      <vt:lpstr>نسق Office</vt:lpstr>
      <vt:lpstr>مرض الكوليرا </vt:lpstr>
      <vt:lpstr>مرض الكوليرا</vt:lpstr>
      <vt:lpstr>عرض تقديمي في PowerPoint</vt:lpstr>
      <vt:lpstr>عرض تقديمي في PowerPoint</vt:lpstr>
      <vt:lpstr>الكوليرا</vt:lpstr>
      <vt:lpstr>الكوليرا</vt:lpstr>
      <vt:lpstr>الكوليرا</vt:lpstr>
      <vt:lpstr>الكوليرا </vt:lpstr>
      <vt:lpstr>الكوليرا</vt:lpstr>
      <vt:lpstr>عرض تقديمي في PowerPoint</vt:lpstr>
      <vt:lpstr>الكوليرا </vt:lpstr>
      <vt:lpstr>الكوليرا</vt:lpstr>
      <vt:lpstr>الكوليرا </vt:lpstr>
      <vt:lpstr>الكوليرا</vt:lpstr>
      <vt:lpstr>الكوليرا</vt:lpstr>
      <vt:lpstr>الكوليرا</vt:lpstr>
      <vt:lpstr>الكوليرا</vt:lpstr>
      <vt:lpstr>الكوليرا</vt:lpstr>
      <vt:lpstr>الكوليرا</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alamal.chaneel1@gmail.com</dc:creator>
  <cp:lastModifiedBy>alamal.chaneel1@gmail.com</cp:lastModifiedBy>
  <cp:revision>8</cp:revision>
  <dcterms:created xsi:type="dcterms:W3CDTF">2022-05-23T10:36:29Z</dcterms:created>
  <dcterms:modified xsi:type="dcterms:W3CDTF">2022-09-19T14:04:29Z</dcterms:modified>
</cp:coreProperties>
</file>